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35"/>
  </p:notesMasterIdLst>
  <p:handoutMasterIdLst>
    <p:handoutMasterId r:id="rId36"/>
  </p:handoutMasterIdLst>
  <p:sldIdLst>
    <p:sldId id="297" r:id="rId5"/>
    <p:sldId id="316" r:id="rId6"/>
    <p:sldId id="317" r:id="rId7"/>
    <p:sldId id="318" r:id="rId8"/>
    <p:sldId id="319" r:id="rId9"/>
    <p:sldId id="257" r:id="rId10"/>
    <p:sldId id="315" r:id="rId11"/>
    <p:sldId id="401" r:id="rId12"/>
    <p:sldId id="405" r:id="rId13"/>
    <p:sldId id="409" r:id="rId14"/>
    <p:sldId id="413" r:id="rId15"/>
    <p:sldId id="414" r:id="rId16"/>
    <p:sldId id="421" r:id="rId17"/>
    <p:sldId id="422" r:id="rId18"/>
    <p:sldId id="265" r:id="rId19"/>
    <p:sldId id="271" r:id="rId20"/>
    <p:sldId id="266" r:id="rId21"/>
    <p:sldId id="291" r:id="rId22"/>
    <p:sldId id="314" r:id="rId23"/>
    <p:sldId id="313" r:id="rId24"/>
    <p:sldId id="282" r:id="rId25"/>
    <p:sldId id="294" r:id="rId26"/>
    <p:sldId id="423" r:id="rId27"/>
    <p:sldId id="299" r:id="rId28"/>
    <p:sldId id="262" r:id="rId29"/>
    <p:sldId id="300" r:id="rId30"/>
    <p:sldId id="283" r:id="rId31"/>
    <p:sldId id="292" r:id="rId32"/>
    <p:sldId id="295" r:id="rId33"/>
    <p:sldId id="29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9A91"/>
    <a:srgbClr val="53997D"/>
    <a:srgbClr val="608C82"/>
    <a:srgbClr val="5399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21" autoAdjust="0"/>
    <p:restoredTop sz="94660"/>
  </p:normalViewPr>
  <p:slideViewPr>
    <p:cSldViewPr snapToGrid="0">
      <p:cViewPr varScale="1">
        <p:scale>
          <a:sx n="67" d="100"/>
          <a:sy n="67" d="100"/>
        </p:scale>
        <p:origin x="4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llivan, Gary" userId="03d49fc6-4249-4b23-a5cb-5edf9d6d7a30" providerId="ADAL" clId="{8F5C6DB4-7139-4C10-85C3-E14E7F15C5B0}"/>
    <pc:docChg chg="modSld sldOrd">
      <pc:chgData name="Sullivan, Gary" userId="03d49fc6-4249-4b23-a5cb-5edf9d6d7a30" providerId="ADAL" clId="{8F5C6DB4-7139-4C10-85C3-E14E7F15C5B0}" dt="2020-07-28T14:57:17.319" v="26"/>
      <pc:docMkLst>
        <pc:docMk/>
      </pc:docMkLst>
      <pc:sldChg chg="modSp mod">
        <pc:chgData name="Sullivan, Gary" userId="03d49fc6-4249-4b23-a5cb-5edf9d6d7a30" providerId="ADAL" clId="{8F5C6DB4-7139-4C10-85C3-E14E7F15C5B0}" dt="2020-07-28T14:56:28.139" v="24" actId="20577"/>
        <pc:sldMkLst>
          <pc:docMk/>
          <pc:sldMk cId="805044734" sldId="297"/>
        </pc:sldMkLst>
        <pc:spChg chg="mod">
          <ac:chgData name="Sullivan, Gary" userId="03d49fc6-4249-4b23-a5cb-5edf9d6d7a30" providerId="ADAL" clId="{8F5C6DB4-7139-4C10-85C3-E14E7F15C5B0}" dt="2020-07-28T14:56:28.139" v="24" actId="20577"/>
          <ac:spMkLst>
            <pc:docMk/>
            <pc:sldMk cId="805044734" sldId="297"/>
            <ac:spMk id="6" creationId="{00000000-0000-0000-0000-000000000000}"/>
          </ac:spMkLst>
        </pc:spChg>
      </pc:sldChg>
      <pc:sldChg chg="ord">
        <pc:chgData name="Sullivan, Gary" userId="03d49fc6-4249-4b23-a5cb-5edf9d6d7a30" providerId="ADAL" clId="{8F5C6DB4-7139-4C10-85C3-E14E7F15C5B0}" dt="2020-07-28T14:57:17.319" v="26"/>
        <pc:sldMkLst>
          <pc:docMk/>
          <pc:sldMk cId="929930959" sldId="31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354C31-E7B0-4448-8C74-8CD17F2258D2}" type="doc">
      <dgm:prSet loTypeId="urn:microsoft.com/office/officeart/2005/8/layout/radial3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612C1D4-0D7E-1D48-AB7F-D802EEB55B5F}">
      <dgm:prSet phldrT="[Text]" custT="1"/>
      <dgm:spPr/>
      <dgm:t>
        <a:bodyPr/>
        <a:lstStyle/>
        <a:p>
          <a:r>
            <a:rPr lang="en-US" sz="3200" dirty="0"/>
            <a:t>Sell on the Dark Web </a:t>
          </a:r>
        </a:p>
      </dgm:t>
    </dgm:pt>
    <dgm:pt modelId="{B2D6CC61-BAF8-9A47-AC7D-6C592337A1E7}" type="parTrans" cxnId="{45B1C993-254D-D24F-B921-8B1186DAC20D}">
      <dgm:prSet/>
      <dgm:spPr/>
      <dgm:t>
        <a:bodyPr/>
        <a:lstStyle/>
        <a:p>
          <a:endParaRPr lang="en-US"/>
        </a:p>
      </dgm:t>
    </dgm:pt>
    <dgm:pt modelId="{7DC67AC9-3ED4-3144-B5E3-CAC1BC4B7312}" type="sibTrans" cxnId="{45B1C993-254D-D24F-B921-8B1186DAC20D}">
      <dgm:prSet/>
      <dgm:spPr/>
      <dgm:t>
        <a:bodyPr/>
        <a:lstStyle/>
        <a:p>
          <a:endParaRPr lang="en-US"/>
        </a:p>
      </dgm:t>
    </dgm:pt>
    <dgm:pt modelId="{5FD1949B-28B9-FB45-B143-002F905F1396}">
      <dgm:prSet phldrT="[Text]" custT="1"/>
      <dgm:spPr/>
      <dgm:t>
        <a:bodyPr/>
        <a:lstStyle/>
        <a:p>
          <a:r>
            <a:rPr lang="en-US" sz="1600"/>
            <a:t>Personally Identifiable Information</a:t>
          </a:r>
        </a:p>
      </dgm:t>
    </dgm:pt>
    <dgm:pt modelId="{AC08AAD9-8313-394A-8F38-94C846878423}" type="parTrans" cxnId="{DDB4800E-B501-2A43-A040-2C67CC64B612}">
      <dgm:prSet/>
      <dgm:spPr/>
      <dgm:t>
        <a:bodyPr/>
        <a:lstStyle/>
        <a:p>
          <a:endParaRPr lang="en-US"/>
        </a:p>
      </dgm:t>
    </dgm:pt>
    <dgm:pt modelId="{E60200FC-9069-3A46-84BC-7AC9AE0680A6}" type="sibTrans" cxnId="{DDB4800E-B501-2A43-A040-2C67CC64B612}">
      <dgm:prSet/>
      <dgm:spPr/>
      <dgm:t>
        <a:bodyPr/>
        <a:lstStyle/>
        <a:p>
          <a:endParaRPr lang="en-US"/>
        </a:p>
      </dgm:t>
    </dgm:pt>
    <dgm:pt modelId="{944707C4-3C32-7043-84C6-03396D70E67E}">
      <dgm:prSet phldrT="[Text]" custT="1"/>
      <dgm:spPr/>
      <dgm:t>
        <a:bodyPr/>
        <a:lstStyle/>
        <a:p>
          <a:r>
            <a:rPr lang="en-US" sz="1600"/>
            <a:t>Financial Information</a:t>
          </a:r>
        </a:p>
      </dgm:t>
    </dgm:pt>
    <dgm:pt modelId="{70819C1E-1792-C04A-9C0C-95D4069AD732}" type="parTrans" cxnId="{7587AA50-C5AA-7147-A2FA-575039C27097}">
      <dgm:prSet/>
      <dgm:spPr/>
      <dgm:t>
        <a:bodyPr/>
        <a:lstStyle/>
        <a:p>
          <a:endParaRPr lang="en-US"/>
        </a:p>
      </dgm:t>
    </dgm:pt>
    <dgm:pt modelId="{A4FD4BB6-D66D-B546-BD1A-783D7A5F8C92}" type="sibTrans" cxnId="{7587AA50-C5AA-7147-A2FA-575039C27097}">
      <dgm:prSet/>
      <dgm:spPr/>
      <dgm:t>
        <a:bodyPr/>
        <a:lstStyle/>
        <a:p>
          <a:endParaRPr lang="en-US"/>
        </a:p>
      </dgm:t>
    </dgm:pt>
    <dgm:pt modelId="{3620AC52-BA76-8F48-AA13-2EE1AA5846C2}">
      <dgm:prSet phldrT="[Text]" custT="1"/>
      <dgm:spPr/>
      <dgm:t>
        <a:bodyPr/>
        <a:lstStyle/>
        <a:p>
          <a:r>
            <a:rPr lang="en-US" sz="1600"/>
            <a:t>Educational Information</a:t>
          </a:r>
        </a:p>
      </dgm:t>
    </dgm:pt>
    <dgm:pt modelId="{ABCE4D2C-860C-574B-9229-15DF5446BB0C}" type="parTrans" cxnId="{345BE943-20C7-9340-8890-4C6E83783AE1}">
      <dgm:prSet/>
      <dgm:spPr/>
      <dgm:t>
        <a:bodyPr/>
        <a:lstStyle/>
        <a:p>
          <a:endParaRPr lang="en-US"/>
        </a:p>
      </dgm:t>
    </dgm:pt>
    <dgm:pt modelId="{B2DBE74D-FDE2-7748-9B74-59C53E6ACA52}" type="sibTrans" cxnId="{345BE943-20C7-9340-8890-4C6E83783AE1}">
      <dgm:prSet/>
      <dgm:spPr/>
      <dgm:t>
        <a:bodyPr/>
        <a:lstStyle/>
        <a:p>
          <a:endParaRPr lang="en-US"/>
        </a:p>
      </dgm:t>
    </dgm:pt>
    <dgm:pt modelId="{7A5BEB31-E9E6-0248-B621-31A86A31BC9C}">
      <dgm:prSet phldrT="[Text]" custT="1"/>
      <dgm:spPr/>
      <dgm:t>
        <a:bodyPr/>
        <a:lstStyle/>
        <a:p>
          <a:r>
            <a:rPr lang="en-US" sz="1600"/>
            <a:t>Healthcare information</a:t>
          </a:r>
        </a:p>
      </dgm:t>
    </dgm:pt>
    <dgm:pt modelId="{AF85E2F2-257A-5C49-B032-DC14055C8D70}" type="parTrans" cxnId="{8ECFFE5C-5F03-CC43-A4DA-02A418780533}">
      <dgm:prSet/>
      <dgm:spPr/>
      <dgm:t>
        <a:bodyPr/>
        <a:lstStyle/>
        <a:p>
          <a:endParaRPr lang="en-US"/>
        </a:p>
      </dgm:t>
    </dgm:pt>
    <dgm:pt modelId="{36CD012B-5905-9F4D-AFD0-7547B5E9EE29}" type="sibTrans" cxnId="{8ECFFE5C-5F03-CC43-A4DA-02A418780533}">
      <dgm:prSet/>
      <dgm:spPr/>
      <dgm:t>
        <a:bodyPr/>
        <a:lstStyle/>
        <a:p>
          <a:endParaRPr lang="en-US"/>
        </a:p>
      </dgm:t>
    </dgm:pt>
    <dgm:pt modelId="{FAD95DEB-C853-CF4F-A66D-6B78BBAE6363}">
      <dgm:prSet custT="1"/>
      <dgm:spPr/>
      <dgm:t>
        <a:bodyPr/>
        <a:lstStyle/>
        <a:p>
          <a:r>
            <a:rPr lang="en-US" sz="1600"/>
            <a:t>User Credentials</a:t>
          </a:r>
        </a:p>
      </dgm:t>
    </dgm:pt>
    <dgm:pt modelId="{B7A86298-1C84-7E42-B0A7-3621952DC325}" type="parTrans" cxnId="{DBC75333-E32A-344D-A6EA-6EFD49BBE477}">
      <dgm:prSet/>
      <dgm:spPr/>
      <dgm:t>
        <a:bodyPr/>
        <a:lstStyle/>
        <a:p>
          <a:endParaRPr lang="en-US"/>
        </a:p>
      </dgm:t>
    </dgm:pt>
    <dgm:pt modelId="{681CFE12-A2BB-9F46-BD70-48CF9B2757EC}" type="sibTrans" cxnId="{DBC75333-E32A-344D-A6EA-6EFD49BBE477}">
      <dgm:prSet/>
      <dgm:spPr/>
      <dgm:t>
        <a:bodyPr/>
        <a:lstStyle/>
        <a:p>
          <a:endParaRPr lang="en-US"/>
        </a:p>
      </dgm:t>
    </dgm:pt>
    <dgm:pt modelId="{26C10AC3-3F86-B441-A774-ED5503CF3E20}" type="pres">
      <dgm:prSet presAssocID="{33354C31-E7B0-4448-8C74-8CD17F2258D2}" presName="composite" presStyleCnt="0">
        <dgm:presLayoutVars>
          <dgm:chMax val="1"/>
          <dgm:dir/>
          <dgm:resizeHandles val="exact"/>
        </dgm:presLayoutVars>
      </dgm:prSet>
      <dgm:spPr/>
    </dgm:pt>
    <dgm:pt modelId="{53EF0E6A-347C-1046-843A-46944EE44A24}" type="pres">
      <dgm:prSet presAssocID="{33354C31-E7B0-4448-8C74-8CD17F2258D2}" presName="radial" presStyleCnt="0">
        <dgm:presLayoutVars>
          <dgm:animLvl val="ctr"/>
        </dgm:presLayoutVars>
      </dgm:prSet>
      <dgm:spPr/>
    </dgm:pt>
    <dgm:pt modelId="{B65029A7-58E6-F94C-A000-9F28BCD2546B}" type="pres">
      <dgm:prSet presAssocID="{C612C1D4-0D7E-1D48-AB7F-D802EEB55B5F}" presName="centerShape" presStyleLbl="vennNode1" presStyleIdx="0" presStyleCnt="6" custScaleX="113458" custScaleY="84384"/>
      <dgm:spPr/>
    </dgm:pt>
    <dgm:pt modelId="{3CB90501-2C9A-564B-AA41-A8ACE90E5107}" type="pres">
      <dgm:prSet presAssocID="{5FD1949B-28B9-FB45-B143-002F905F1396}" presName="node" presStyleLbl="vennNode1" presStyleIdx="1" presStyleCnt="6" custScaleX="135952" custScaleY="100054" custRadScaleRad="86246" custRadScaleInc="-623">
        <dgm:presLayoutVars>
          <dgm:bulletEnabled val="1"/>
        </dgm:presLayoutVars>
      </dgm:prSet>
      <dgm:spPr/>
    </dgm:pt>
    <dgm:pt modelId="{4E28F115-25E2-B142-AEF9-F104150B8A4B}" type="pres">
      <dgm:prSet presAssocID="{944707C4-3C32-7043-84C6-03396D70E67E}" presName="node" presStyleLbl="vennNode1" presStyleIdx="2" presStyleCnt="6" custScaleX="135952" custRadScaleRad="117586" custRadScaleInc="3837">
        <dgm:presLayoutVars>
          <dgm:bulletEnabled val="1"/>
        </dgm:presLayoutVars>
      </dgm:prSet>
      <dgm:spPr/>
    </dgm:pt>
    <dgm:pt modelId="{0857D5DD-6805-2748-8F25-4DEDE1626B7F}" type="pres">
      <dgm:prSet presAssocID="{3620AC52-BA76-8F48-AA13-2EE1AA5846C2}" presName="node" presStyleLbl="vennNode1" presStyleIdx="3" presStyleCnt="6" custScaleX="135952" custRadScaleRad="92138" custRadScaleInc="-1681">
        <dgm:presLayoutVars>
          <dgm:bulletEnabled val="1"/>
        </dgm:presLayoutVars>
      </dgm:prSet>
      <dgm:spPr/>
    </dgm:pt>
    <dgm:pt modelId="{DCB0230E-1AF4-7144-8C0D-9CF06C073F84}" type="pres">
      <dgm:prSet presAssocID="{7A5BEB31-E9E6-0248-B621-31A86A31BC9C}" presName="node" presStyleLbl="vennNode1" presStyleIdx="4" presStyleCnt="6" custScaleX="135952" custRadScaleRad="94175" custRadScaleInc="6000">
        <dgm:presLayoutVars>
          <dgm:bulletEnabled val="1"/>
        </dgm:presLayoutVars>
      </dgm:prSet>
      <dgm:spPr/>
    </dgm:pt>
    <dgm:pt modelId="{96D12BE3-F41E-A847-B706-BDE7BB723426}" type="pres">
      <dgm:prSet presAssocID="{FAD95DEB-C853-CF4F-A66D-6B78BBAE6363}" presName="node" presStyleLbl="vennNode1" presStyleIdx="5" presStyleCnt="6" custScaleX="135720" custRadScaleRad="113166" custRadScaleInc="-2990">
        <dgm:presLayoutVars>
          <dgm:bulletEnabled val="1"/>
        </dgm:presLayoutVars>
      </dgm:prSet>
      <dgm:spPr/>
    </dgm:pt>
  </dgm:ptLst>
  <dgm:cxnLst>
    <dgm:cxn modelId="{DDB4800E-B501-2A43-A040-2C67CC64B612}" srcId="{C612C1D4-0D7E-1D48-AB7F-D802EEB55B5F}" destId="{5FD1949B-28B9-FB45-B143-002F905F1396}" srcOrd="0" destOrd="0" parTransId="{AC08AAD9-8313-394A-8F38-94C846878423}" sibTransId="{E60200FC-9069-3A46-84BC-7AC9AE0680A6}"/>
    <dgm:cxn modelId="{7E68F92F-07B9-E24F-97E5-40B0430E7271}" type="presOf" srcId="{944707C4-3C32-7043-84C6-03396D70E67E}" destId="{4E28F115-25E2-B142-AEF9-F104150B8A4B}" srcOrd="0" destOrd="0" presId="urn:microsoft.com/office/officeart/2005/8/layout/radial3"/>
    <dgm:cxn modelId="{DBC75333-E32A-344D-A6EA-6EFD49BBE477}" srcId="{C612C1D4-0D7E-1D48-AB7F-D802EEB55B5F}" destId="{FAD95DEB-C853-CF4F-A66D-6B78BBAE6363}" srcOrd="4" destOrd="0" parTransId="{B7A86298-1C84-7E42-B0A7-3621952DC325}" sibTransId="{681CFE12-A2BB-9F46-BD70-48CF9B2757EC}"/>
    <dgm:cxn modelId="{EA2A3134-CBB0-3345-894A-2E5243DA439E}" type="presOf" srcId="{3620AC52-BA76-8F48-AA13-2EE1AA5846C2}" destId="{0857D5DD-6805-2748-8F25-4DEDE1626B7F}" srcOrd="0" destOrd="0" presId="urn:microsoft.com/office/officeart/2005/8/layout/radial3"/>
    <dgm:cxn modelId="{8ECFFE5C-5F03-CC43-A4DA-02A418780533}" srcId="{C612C1D4-0D7E-1D48-AB7F-D802EEB55B5F}" destId="{7A5BEB31-E9E6-0248-B621-31A86A31BC9C}" srcOrd="3" destOrd="0" parTransId="{AF85E2F2-257A-5C49-B032-DC14055C8D70}" sibTransId="{36CD012B-5905-9F4D-AFD0-7547B5E9EE29}"/>
    <dgm:cxn modelId="{8860885D-9008-B643-A3E3-AC497816A12C}" type="presOf" srcId="{7A5BEB31-E9E6-0248-B621-31A86A31BC9C}" destId="{DCB0230E-1AF4-7144-8C0D-9CF06C073F84}" srcOrd="0" destOrd="0" presId="urn:microsoft.com/office/officeart/2005/8/layout/radial3"/>
    <dgm:cxn modelId="{345BE943-20C7-9340-8890-4C6E83783AE1}" srcId="{C612C1D4-0D7E-1D48-AB7F-D802EEB55B5F}" destId="{3620AC52-BA76-8F48-AA13-2EE1AA5846C2}" srcOrd="2" destOrd="0" parTransId="{ABCE4D2C-860C-574B-9229-15DF5446BB0C}" sibTransId="{B2DBE74D-FDE2-7748-9B74-59C53E6ACA52}"/>
    <dgm:cxn modelId="{AFF58764-7F55-9843-B2AD-53867F0ADFA5}" type="presOf" srcId="{33354C31-E7B0-4448-8C74-8CD17F2258D2}" destId="{26C10AC3-3F86-B441-A774-ED5503CF3E20}" srcOrd="0" destOrd="0" presId="urn:microsoft.com/office/officeart/2005/8/layout/radial3"/>
    <dgm:cxn modelId="{4C72156C-2D86-E64C-80F5-EB10B74DF2A3}" type="presOf" srcId="{FAD95DEB-C853-CF4F-A66D-6B78BBAE6363}" destId="{96D12BE3-F41E-A847-B706-BDE7BB723426}" srcOrd="0" destOrd="0" presId="urn:microsoft.com/office/officeart/2005/8/layout/radial3"/>
    <dgm:cxn modelId="{7587AA50-C5AA-7147-A2FA-575039C27097}" srcId="{C612C1D4-0D7E-1D48-AB7F-D802EEB55B5F}" destId="{944707C4-3C32-7043-84C6-03396D70E67E}" srcOrd="1" destOrd="0" parTransId="{70819C1E-1792-C04A-9C0C-95D4069AD732}" sibTransId="{A4FD4BB6-D66D-B546-BD1A-783D7A5F8C92}"/>
    <dgm:cxn modelId="{45B1C993-254D-D24F-B921-8B1186DAC20D}" srcId="{33354C31-E7B0-4448-8C74-8CD17F2258D2}" destId="{C612C1D4-0D7E-1D48-AB7F-D802EEB55B5F}" srcOrd="0" destOrd="0" parTransId="{B2D6CC61-BAF8-9A47-AC7D-6C592337A1E7}" sibTransId="{7DC67AC9-3ED4-3144-B5E3-CAC1BC4B7312}"/>
    <dgm:cxn modelId="{50009DD4-CAD7-6949-9CA5-76C380609F34}" type="presOf" srcId="{5FD1949B-28B9-FB45-B143-002F905F1396}" destId="{3CB90501-2C9A-564B-AA41-A8ACE90E5107}" srcOrd="0" destOrd="0" presId="urn:microsoft.com/office/officeart/2005/8/layout/radial3"/>
    <dgm:cxn modelId="{28E353E8-045E-F04B-8698-4FB6C20396FE}" type="presOf" srcId="{C612C1D4-0D7E-1D48-AB7F-D802EEB55B5F}" destId="{B65029A7-58E6-F94C-A000-9F28BCD2546B}" srcOrd="0" destOrd="0" presId="urn:microsoft.com/office/officeart/2005/8/layout/radial3"/>
    <dgm:cxn modelId="{CEB858A6-EEFE-5F48-BB8E-2F43819787F4}" type="presParOf" srcId="{26C10AC3-3F86-B441-A774-ED5503CF3E20}" destId="{53EF0E6A-347C-1046-843A-46944EE44A24}" srcOrd="0" destOrd="0" presId="urn:microsoft.com/office/officeart/2005/8/layout/radial3"/>
    <dgm:cxn modelId="{3323CE8B-FD96-B143-A20E-6E01231DE026}" type="presParOf" srcId="{53EF0E6A-347C-1046-843A-46944EE44A24}" destId="{B65029A7-58E6-F94C-A000-9F28BCD2546B}" srcOrd="0" destOrd="0" presId="urn:microsoft.com/office/officeart/2005/8/layout/radial3"/>
    <dgm:cxn modelId="{129CF58F-D0FD-1147-B01F-F1C08F42087B}" type="presParOf" srcId="{53EF0E6A-347C-1046-843A-46944EE44A24}" destId="{3CB90501-2C9A-564B-AA41-A8ACE90E5107}" srcOrd="1" destOrd="0" presId="urn:microsoft.com/office/officeart/2005/8/layout/radial3"/>
    <dgm:cxn modelId="{1150248A-C895-C845-9B2A-3AD9B038318B}" type="presParOf" srcId="{53EF0E6A-347C-1046-843A-46944EE44A24}" destId="{4E28F115-25E2-B142-AEF9-F104150B8A4B}" srcOrd="2" destOrd="0" presId="urn:microsoft.com/office/officeart/2005/8/layout/radial3"/>
    <dgm:cxn modelId="{92DADCF7-7974-004C-BA05-A4598D3123AA}" type="presParOf" srcId="{53EF0E6A-347C-1046-843A-46944EE44A24}" destId="{0857D5DD-6805-2748-8F25-4DEDE1626B7F}" srcOrd="3" destOrd="0" presId="urn:microsoft.com/office/officeart/2005/8/layout/radial3"/>
    <dgm:cxn modelId="{9E9B1451-69C6-A249-BDA9-595D03D68616}" type="presParOf" srcId="{53EF0E6A-347C-1046-843A-46944EE44A24}" destId="{DCB0230E-1AF4-7144-8C0D-9CF06C073F84}" srcOrd="4" destOrd="0" presId="urn:microsoft.com/office/officeart/2005/8/layout/radial3"/>
    <dgm:cxn modelId="{C78D6C6B-3707-B345-AE51-0FF55D4AA6EB}" type="presParOf" srcId="{53EF0E6A-347C-1046-843A-46944EE44A24}" destId="{96D12BE3-F41E-A847-B706-BDE7BB723426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029A7-58E6-F94C-A000-9F28BCD2546B}">
      <dsp:nvSpPr>
        <dsp:cNvPr id="0" name=""/>
        <dsp:cNvSpPr/>
      </dsp:nvSpPr>
      <dsp:spPr>
        <a:xfrm>
          <a:off x="1914944" y="1220051"/>
          <a:ext cx="2716666" cy="2020511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Sell on the Dark Web </a:t>
          </a:r>
        </a:p>
      </dsp:txBody>
      <dsp:txXfrm>
        <a:off x="2312791" y="1515948"/>
        <a:ext cx="1920972" cy="1428717"/>
      </dsp:txXfrm>
    </dsp:sp>
    <dsp:sp modelId="{3CB90501-2C9A-564B-AA41-A8ACE90E5107}">
      <dsp:nvSpPr>
        <dsp:cNvPr id="0" name=""/>
        <dsp:cNvSpPr/>
      </dsp:nvSpPr>
      <dsp:spPr>
        <a:xfrm>
          <a:off x="2448943" y="287994"/>
          <a:ext cx="1627634" cy="119785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Personally Identifiable Information</a:t>
          </a:r>
        </a:p>
      </dsp:txBody>
      <dsp:txXfrm>
        <a:off x="2687304" y="463416"/>
        <a:ext cx="1150912" cy="847014"/>
      </dsp:txXfrm>
    </dsp:sp>
    <dsp:sp modelId="{4E28F115-25E2-B142-AEF9-F104150B8A4B}">
      <dsp:nvSpPr>
        <dsp:cNvPr id="0" name=""/>
        <dsp:cNvSpPr/>
      </dsp:nvSpPr>
      <dsp:spPr>
        <a:xfrm>
          <a:off x="4226668" y="1150323"/>
          <a:ext cx="1627634" cy="1197212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Financial Information</a:t>
          </a:r>
        </a:p>
      </dsp:txBody>
      <dsp:txXfrm>
        <a:off x="4465029" y="1325651"/>
        <a:ext cx="1150912" cy="846556"/>
      </dsp:txXfrm>
    </dsp:sp>
    <dsp:sp modelId="{0857D5DD-6805-2748-8F25-4DEDE1626B7F}">
      <dsp:nvSpPr>
        <dsp:cNvPr id="0" name=""/>
        <dsp:cNvSpPr/>
      </dsp:nvSpPr>
      <dsp:spPr>
        <a:xfrm>
          <a:off x="3327388" y="2774725"/>
          <a:ext cx="1627634" cy="1197212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Educational Information</a:t>
          </a:r>
        </a:p>
      </dsp:txBody>
      <dsp:txXfrm>
        <a:off x="3565749" y="2950053"/>
        <a:ext cx="1150912" cy="846556"/>
      </dsp:txXfrm>
    </dsp:sp>
    <dsp:sp modelId="{DCB0230E-1AF4-7144-8C0D-9CF06C073F84}">
      <dsp:nvSpPr>
        <dsp:cNvPr id="0" name=""/>
        <dsp:cNvSpPr/>
      </dsp:nvSpPr>
      <dsp:spPr>
        <a:xfrm>
          <a:off x="1510274" y="2750151"/>
          <a:ext cx="1627634" cy="1197212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Healthcare information</a:t>
          </a:r>
        </a:p>
      </dsp:txBody>
      <dsp:txXfrm>
        <a:off x="1748635" y="2925479"/>
        <a:ext cx="1150912" cy="846556"/>
      </dsp:txXfrm>
    </dsp:sp>
    <dsp:sp modelId="{96D12BE3-F41E-A847-B706-BDE7BB723426}">
      <dsp:nvSpPr>
        <dsp:cNvPr id="0" name=""/>
        <dsp:cNvSpPr/>
      </dsp:nvSpPr>
      <dsp:spPr>
        <a:xfrm>
          <a:off x="765098" y="1150342"/>
          <a:ext cx="1624856" cy="1197212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User Credentials</a:t>
          </a:r>
        </a:p>
      </dsp:txBody>
      <dsp:txXfrm>
        <a:off x="1003053" y="1325670"/>
        <a:ext cx="1148946" cy="846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D57683-BFFE-4DB6-B379-D776480371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D19E67-D0A2-49BC-A677-306C531B1B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40E9-2058-4C0F-81E5-5DE7CE51137E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B0B2D-4DB1-45FE-B210-0276BBAB6D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D55A6-92D9-453B-8FC9-10925C9223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F1B93-FEB9-4018-BABE-45144BF747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718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ACE30-02C6-41BA-A20F-6AFE3CD58034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E96FB-4CA6-44E9-8418-D3FA5EDB4C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886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864B-9C17-7F46-9BCA-21C90FBE45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70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864B-9C17-7F46-9BCA-21C90FBE45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864B-9C17-7F46-9BCA-21C90FBE45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70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2864B-9C17-7F46-9BCA-21C90FBE45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35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2864B-9C17-7F46-9BCA-21C90FBE45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6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864B-9C17-7F46-9BCA-21C90FBE45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97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864B-9C17-7F46-9BCA-21C90FBE45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0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2EA1-C77E-4248-A8CF-82343FA3D840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1947-D749-B242-8FAB-1A6AEBC082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5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2EA1-C77E-4248-A8CF-82343FA3D840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1947-D749-B242-8FAB-1A6AEBC082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5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2EA1-C77E-4248-A8CF-82343FA3D840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1947-D749-B242-8FAB-1A6AEBC082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64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2EA1-C77E-4248-A8CF-82343FA3D840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1947-D749-B242-8FAB-1A6AEBC082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9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2EA1-C77E-4248-A8CF-82343FA3D840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1947-D749-B242-8FAB-1A6AEBC082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21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2EA1-C77E-4248-A8CF-82343FA3D840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1947-D749-B242-8FAB-1A6AEBC082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05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2EA1-C77E-4248-A8CF-82343FA3D840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1947-D749-B242-8FAB-1A6AEBC082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58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2EA1-C77E-4248-A8CF-82343FA3D840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1947-D749-B242-8FAB-1A6AEBC082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5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2EA1-C77E-4248-A8CF-82343FA3D840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1947-D749-B242-8FAB-1A6AEBC082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530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2EA1-C77E-4248-A8CF-82343FA3D840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1947-D749-B242-8FAB-1A6AEBC082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8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2EA1-C77E-4248-A8CF-82343FA3D840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1947-D749-B242-8FAB-1A6AEBC082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30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A2EA1-C77E-4248-A8CF-82343FA3D840}" type="datetimeFigureOut">
              <a:rPr lang="en-US" smtClean="0"/>
              <a:t>8/7/2020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C1947-D749-B242-8FAB-1A6AEBC082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0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7" t="12781" r="8401"/>
          <a:stretch>
            <a:fillRect/>
          </a:stretch>
        </p:blipFill>
        <p:spPr bwMode="auto">
          <a:xfrm rot="297245">
            <a:off x="9680945" y="4388568"/>
            <a:ext cx="20970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53"/>
          <p:cNvSpPr txBox="1">
            <a:spLocks/>
          </p:cNvSpPr>
          <p:nvPr/>
        </p:nvSpPr>
        <p:spPr bwMode="auto">
          <a:xfrm>
            <a:off x="265002" y="1543051"/>
            <a:ext cx="8989253" cy="2950178"/>
          </a:xfrm>
          <a:prstGeom prst="rect">
            <a:avLst/>
          </a:prstGeom>
          <a:effectLst>
            <a:outerShdw blurRad="50800" dist="25400" dir="4860052" rotWithShape="0">
              <a:srgbClr val="000000">
                <a:alpha val="0"/>
              </a:srgb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rgbClr val="006857"/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>
                <a:solidFill>
                  <a:srgbClr val="000000"/>
                </a:solidFill>
              </a:defRPr>
            </a:pPr>
            <a:r>
              <a:rPr lang="en-US" sz="4100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</a:rPr>
              <a:t>RISK MANAGEMENT &amp; CYBER RM PROGRAM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05E55"/>
              </a:solidFill>
              <a:effectLst/>
              <a:uLnTx/>
              <a:uFillTx/>
              <a:latin typeface="Abraham Lincoln" charset="0"/>
              <a:ea typeface="Abraham Lincoln" charset="0"/>
              <a:cs typeface="Abraham Lincoln" charset="0"/>
              <a:sym typeface="Myriad Pro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>
                <a:solidFill>
                  <a:srgbClr val="000000"/>
                </a:solidFill>
              </a:defRPr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05E55"/>
              </a:solidFill>
              <a:effectLst/>
              <a:uLnTx/>
              <a:uFillTx/>
              <a:latin typeface="Abraham Lincoln" charset="0"/>
              <a:ea typeface="Abraham Lincoln" charset="0"/>
              <a:cs typeface="Abraham Lincoln" charset="0"/>
              <a:sym typeface="Myriad Pro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>
                <a:solidFill>
                  <a:srgbClr val="000000"/>
                </a:solidFill>
              </a:defRPr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05E55"/>
              </a:solidFill>
              <a:effectLst/>
              <a:uLnTx/>
              <a:uFillTx/>
              <a:latin typeface="Abraham Lincoln" charset="0"/>
              <a:ea typeface="Abraham Lincoln" charset="0"/>
              <a:cs typeface="Abraham Lincoln" charset="0"/>
              <a:sym typeface="Myriad Pro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>
                <a:solidFill>
                  <a:srgbClr val="000000"/>
                </a:solidFill>
              </a:defRPr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05E55"/>
                </a:solidFill>
                <a:effectLst/>
                <a:uLnTx/>
                <a:uFillTx/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M. S. </a:t>
            </a:r>
            <a:r>
              <a:rPr lang="en-US" sz="3500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</a:rPr>
              <a:t>IN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05E55"/>
                </a:solidFill>
                <a:effectLst/>
                <a:uLnTx/>
                <a:uFillTx/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 CYBER RISK MANAGEMENT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>
                <a:solidFill>
                  <a:srgbClr val="000000"/>
                </a:solidFill>
              </a:defRPr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5E55"/>
              </a:solidFill>
              <a:effectLst/>
              <a:uLnTx/>
              <a:uFillTx/>
              <a:latin typeface="Abraham Lincoln" charset="0"/>
              <a:ea typeface="Abraham Lincoln" charset="0"/>
              <a:cs typeface="Abraham Lincoln" charset="0"/>
              <a:sym typeface="Myriad Pro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>
                <a:solidFill>
                  <a:srgbClr val="000000"/>
                </a:solidFill>
              </a:defRPr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05E55"/>
                </a:solidFill>
                <a:effectLst/>
                <a:uLnTx/>
                <a:uFillTx/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B.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105E55"/>
                </a:solidFill>
                <a:effectLst/>
                <a:uLnTx/>
                <a:uFillTx/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 A. </a:t>
            </a:r>
            <a:r>
              <a:rPr lang="en-US" sz="3500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</a:rPr>
              <a:t>IN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105E55"/>
                </a:solidFill>
                <a:effectLst/>
                <a:uLnTx/>
                <a:uFillTx/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 RISK MANAGEMENT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105E55"/>
              </a:solidFill>
              <a:effectLst/>
              <a:uLnTx/>
              <a:uFillTx/>
              <a:latin typeface="Abraham Lincoln" charset="0"/>
              <a:ea typeface="Abraham Lincoln" charset="0"/>
              <a:cs typeface="Abraham Lincoln" charset="0"/>
              <a:sym typeface="Myriad Pro Condensed"/>
            </a:endParaRPr>
          </a:p>
        </p:txBody>
      </p:sp>
      <p:sp>
        <p:nvSpPr>
          <p:cNvPr id="6" name="Shape 55"/>
          <p:cNvSpPr>
            <a:spLocks noChangeArrowheads="1"/>
          </p:cNvSpPr>
          <p:nvPr/>
        </p:nvSpPr>
        <p:spPr bwMode="auto">
          <a:xfrm>
            <a:off x="388380" y="4618958"/>
            <a:ext cx="8483469" cy="96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2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1pPr>
            <a:lvl2pPr marL="742950" indent="-285750">
              <a:defRPr sz="42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2pPr>
            <a:lvl3pPr marL="1143000" indent="-228600">
              <a:defRPr sz="42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3pPr>
            <a:lvl4pPr marL="1600200" indent="-228600">
              <a:defRPr sz="42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4pPr>
            <a:lvl5pPr marL="2057400" indent="-228600">
              <a:defRPr sz="42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Condensed" charset="0"/>
              <a:ea typeface="Myriad Pro Condensed" charset="0"/>
              <a:cs typeface="Myriad Pro Condensed" charset="0"/>
              <a:sym typeface="Myriad Pro Condensed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dirty="0">
                <a:solidFill>
                  <a:prstClr val="black"/>
                </a:solidFill>
                <a:latin typeface="Abraham Lincoln" pitchFamily="2" charset="0"/>
                <a:ea typeface="Abraham Lincoln" pitchFamily="2" charset="0"/>
                <a:cs typeface="Myriad Pro Condensed" charset="0"/>
                <a:sym typeface="Myriad Pro Condensed" charset="0"/>
              </a:rPr>
              <a:t>AUGUST</a:t>
            </a:r>
            <a:r>
              <a:rPr lang="en-US" altLang="en-US" sz="2600" noProof="0" dirty="0">
                <a:solidFill>
                  <a:prstClr val="black"/>
                </a:solidFill>
                <a:latin typeface="Abraham Lincoln" pitchFamily="2" charset="0"/>
                <a:ea typeface="Abraham Lincoln" pitchFamily="2" charset="0"/>
                <a:cs typeface="Myriad Pro Condensed" charset="0"/>
                <a:sym typeface="Myriad Pro Condensed" charset="0"/>
              </a:rPr>
              <a:t>, 2020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aham Lincoln" pitchFamily="2" charset="0"/>
                <a:ea typeface="Abraham Lincoln" pitchFamily="2" charset="0"/>
                <a:cs typeface="Myriad Pro Condensed" charset="0"/>
                <a:sym typeface="Myriad Pro Condensed" charset="0"/>
              </a:rPr>
              <a:t>Presque Isle CPCU Society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raham Lincoln" pitchFamily="2" charset="0"/>
              <a:ea typeface="Abraham Lincoln" pitchFamily="2" charset="0"/>
              <a:cs typeface="Myriad Pro Condensed" charset="0"/>
              <a:sym typeface="Myriad Pro Condense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87288" y="1983105"/>
            <a:ext cx="103187" cy="747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8636" r="21838" b="3966"/>
          <a:stretch>
            <a:fillRect/>
          </a:stretch>
        </p:blipFill>
        <p:spPr bwMode="auto">
          <a:xfrm rot="21290257">
            <a:off x="9789268" y="2254978"/>
            <a:ext cx="20970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9597000" y="4297124"/>
            <a:ext cx="2335212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16" name="Group 64"/>
          <p:cNvGrpSpPr>
            <a:grpSpLocks/>
          </p:cNvGrpSpPr>
          <p:nvPr/>
        </p:nvGrpSpPr>
        <p:grpSpPr bwMode="auto">
          <a:xfrm>
            <a:off x="9428791" y="45491"/>
            <a:ext cx="2541588" cy="2657475"/>
            <a:chOff x="0" y="0"/>
            <a:chExt cx="2542644" cy="2658091"/>
          </a:xfrm>
        </p:grpSpPr>
        <p:pic>
          <p:nvPicPr>
            <p:cNvPr id="17" name="image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0000">
              <a:off x="330996" y="237376"/>
              <a:ext cx="1905003" cy="190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8" name="image7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0000">
              <a:off x="102921" y="97145"/>
              <a:ext cx="2336803" cy="2463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pic>
        <p:nvPicPr>
          <p:cNvPr id="10" name="image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0000">
            <a:off x="9670205" y="2230202"/>
            <a:ext cx="2335212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70" y="5724939"/>
            <a:ext cx="3321068" cy="7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4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E9DA63-4554-AA42-A0CA-DCAA688D2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</a:rPr>
              <a:t>DISTRIBUTED DENIAL OF SERVICES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658D2D-6D2C-1745-A3C9-CAE56220F5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Botnets Spreads via: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Social Engineering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Phishing email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Malware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Command and Control (C&amp;C):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Servers to relay instructions to each zombie device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Neustar study shows costs of $250,000 per hour</a:t>
            </a:r>
          </a:p>
        </p:txBody>
      </p:sp>
      <p:pic>
        <p:nvPicPr>
          <p:cNvPr id="1026" name="Picture 2" descr="https://lh4.googleusercontent.com/Wh_thzQmCVNCQu_ZF7h49aCXbv275B9BDd3M8vKRkh3NeqfuXI0CObFXU0ec3k4vuZBzddNJwqGhHixHEupr5Tk4Ns--uolv3M77mrLARicwRSd19cU1T0T6oa21s-pWD41a7VsgaMU">
            <a:extLst>
              <a:ext uri="{FF2B5EF4-FFF2-40B4-BE49-F238E27FC236}">
                <a16:creationId xmlns:a16="http://schemas.microsoft.com/office/drawing/2014/main" id="{77562957-7457-4B41-9CC6-1F43BF0F302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7476" y="2063750"/>
            <a:ext cx="4796447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EB8046-2591-8A42-9122-E6A4EFB032EC}"/>
              </a:ext>
            </a:extLst>
          </p:cNvPr>
          <p:cNvSpPr txBox="1"/>
          <p:nvPr/>
        </p:nvSpPr>
        <p:spPr>
          <a:xfrm>
            <a:off x="4140175" y="6661378"/>
            <a:ext cx="6960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solidFill>
                  <a:srgbClr val="0C1045"/>
                </a:solidFill>
              </a:rPr>
              <a:t>https://</a:t>
            </a:r>
            <a:r>
              <a:rPr lang="en-US" sz="800" err="1">
                <a:solidFill>
                  <a:srgbClr val="0C1045"/>
                </a:solidFill>
              </a:rPr>
              <a:t>blog.emsisoft.com</a:t>
            </a:r>
            <a:r>
              <a:rPr lang="en-US" sz="800">
                <a:solidFill>
                  <a:srgbClr val="0C1045"/>
                </a:solidFill>
              </a:rPr>
              <a:t>/</a:t>
            </a:r>
            <a:r>
              <a:rPr lang="en-US" sz="800" err="1">
                <a:solidFill>
                  <a:srgbClr val="0C1045"/>
                </a:solidFill>
              </a:rPr>
              <a:t>en</a:t>
            </a:r>
            <a:r>
              <a:rPr lang="en-US" sz="800">
                <a:solidFill>
                  <a:srgbClr val="0C1045"/>
                </a:solidFill>
              </a:rPr>
              <a:t>/27233/what-is-a-botnet/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C3AC9AA-07BD-C243-914A-1F8A521BA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430" y="5926366"/>
            <a:ext cx="563698" cy="8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9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09C67-B7D3-C946-AC14-12D0179C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</a:rPr>
              <a:t>RANSOMWARE</a:t>
            </a:r>
            <a:endParaRPr lang="en-US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233A6C-7B48-C84C-AEC9-1AA8723B8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55146"/>
            <a:ext cx="5410200" cy="3600505"/>
          </a:xfrm>
        </p:spPr>
        <p:txBody>
          <a:bodyPr>
            <a:normAutofit/>
          </a:bodyPr>
          <a:lstStyle/>
          <a:p>
            <a:pPr marL="182880" indent="-182880">
              <a:spcAft>
                <a:spcPts val="24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Infected the Erie County Medical Center (NY)</a:t>
            </a:r>
          </a:p>
          <a:p>
            <a:pPr marL="182880" indent="-182880">
              <a:spcAft>
                <a:spcPts val="24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Six weeks to recover</a:t>
            </a:r>
          </a:p>
          <a:p>
            <a:pPr marL="182880" indent="-182880">
              <a:spcAft>
                <a:spcPts val="24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Cost $10 million</a:t>
            </a: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C3800-73C4-C14A-A30F-A1BCE310FC08}"/>
              </a:ext>
            </a:extLst>
          </p:cNvPr>
          <p:cNvSpPr txBox="1"/>
          <p:nvPr/>
        </p:nvSpPr>
        <p:spPr>
          <a:xfrm>
            <a:off x="2886075" y="6675464"/>
            <a:ext cx="8302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sz="800">
                <a:solidFill>
                  <a:srgbClr val="0C1045"/>
                </a:solidFill>
              </a:rPr>
              <a:t>https://buffalonews.com//cost-ecmc-ransomware-incident-near-10-million/ and https://</a:t>
            </a:r>
            <a:r>
              <a:rPr lang="en-US" sz="800" err="1">
                <a:solidFill>
                  <a:srgbClr val="0C1045"/>
                </a:solidFill>
              </a:rPr>
              <a:t>securityaffairs.co</a:t>
            </a:r>
            <a:r>
              <a:rPr lang="en-US" sz="800">
                <a:solidFill>
                  <a:srgbClr val="0C1045"/>
                </a:solidFill>
              </a:rPr>
              <a:t>/</a:t>
            </a:r>
            <a:r>
              <a:rPr lang="en-US" sz="800" err="1">
                <a:solidFill>
                  <a:srgbClr val="0C1045"/>
                </a:solidFill>
              </a:rPr>
              <a:t>wordpress</a:t>
            </a:r>
            <a:r>
              <a:rPr lang="en-US" sz="800">
                <a:solidFill>
                  <a:srgbClr val="0C1045"/>
                </a:solidFill>
              </a:rPr>
              <a:t>/68052/malware/</a:t>
            </a:r>
            <a:r>
              <a:rPr lang="en-US" sz="800" err="1">
                <a:solidFill>
                  <a:srgbClr val="0C1045"/>
                </a:solidFill>
              </a:rPr>
              <a:t>samsam</a:t>
            </a:r>
            <a:r>
              <a:rPr lang="en-US" sz="800">
                <a:solidFill>
                  <a:srgbClr val="0C1045"/>
                </a:solidFill>
              </a:rPr>
              <a:t>-ransomware-</a:t>
            </a:r>
            <a:r>
              <a:rPr lang="en-US" sz="800" err="1">
                <a:solidFill>
                  <a:srgbClr val="0C1045"/>
                </a:solidFill>
              </a:rPr>
              <a:t>campaign.html</a:t>
            </a:r>
            <a:endParaRPr lang="en-US" sz="800">
              <a:solidFill>
                <a:srgbClr val="0C104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BB2711-0FAA-9E49-966A-773CC34665A0}"/>
              </a:ext>
            </a:extLst>
          </p:cNvPr>
          <p:cNvSpPr txBox="1"/>
          <p:nvPr/>
        </p:nvSpPr>
        <p:spPr>
          <a:xfrm>
            <a:off x="2274505" y="5664200"/>
            <a:ext cx="161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err="1">
                <a:solidFill>
                  <a:srgbClr val="0C1045"/>
                </a:solidFill>
                <a:latin typeface="Montserrat ExtraBold" pitchFamily="2" charset="77"/>
              </a:rPr>
              <a:t>SamSam</a:t>
            </a:r>
            <a:endParaRPr lang="en-US" sz="2400" b="1">
              <a:solidFill>
                <a:srgbClr val="0C1045"/>
              </a:solidFill>
              <a:latin typeface="Montserrat ExtraBold" pitchFamily="2" charset="77"/>
            </a:endParaRPr>
          </a:p>
        </p:txBody>
      </p:sp>
      <p:pic>
        <p:nvPicPr>
          <p:cNvPr id="22" name="Content Placeholder 2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F719B53-759C-8F4E-AA87-E95E7D6ED1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2237312"/>
            <a:ext cx="5410200" cy="3253326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985D376-0107-7E42-9270-A3024C213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430" y="5907316"/>
            <a:ext cx="563698" cy="8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4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09C67-B7D3-C946-AC14-12D0179C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05E55"/>
                </a:solidFill>
                <a:effectLst/>
                <a:uLnTx/>
                <a:uFillTx/>
                <a:latin typeface="Abraham Lincoln" charset="0"/>
                <a:ea typeface="Abraham Lincoln" charset="0"/>
                <a:cs typeface="+mj-cs"/>
              </a:rPr>
              <a:t>RANSOMWARE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9CA97B-37F1-E844-8442-CFACD4466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90747"/>
            <a:ext cx="5410200" cy="3600505"/>
          </a:xfrm>
        </p:spPr>
        <p:txBody>
          <a:bodyPr/>
          <a:lstStyle/>
          <a:p>
            <a:pPr marL="182880" indent="-182880">
              <a:spcAft>
                <a:spcPts val="10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Infected 1/3 of NHS hospitals</a:t>
            </a:r>
          </a:p>
          <a:p>
            <a:pPr marL="182880" indent="-182880">
              <a:spcAft>
                <a:spcPts val="10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Over 1,000 pieces of affected equipment</a:t>
            </a:r>
          </a:p>
          <a:p>
            <a:pPr marL="182880" indent="-182880">
              <a:spcAft>
                <a:spcPts val="10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20,000+ procedures and appointments canceled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C3800-73C4-C14A-A30F-A1BCE310FC08}"/>
              </a:ext>
            </a:extLst>
          </p:cNvPr>
          <p:cNvSpPr txBox="1"/>
          <p:nvPr/>
        </p:nvSpPr>
        <p:spPr>
          <a:xfrm>
            <a:off x="1800225" y="6675464"/>
            <a:ext cx="94392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sz="800">
                <a:solidFill>
                  <a:srgbClr val="0C1045"/>
                </a:solidFill>
              </a:rPr>
              <a:t>https://www.england.nhs.uk/wp-content/uploads/2018/02/lessons-learned-review-wannacry-ransomware-cyber-attack-cio-review.pdf and https://</a:t>
            </a:r>
            <a:r>
              <a:rPr lang="en-US" sz="800" err="1">
                <a:solidFill>
                  <a:srgbClr val="0C1045"/>
                </a:solidFill>
              </a:rPr>
              <a:t>techcrunch.com</a:t>
            </a:r>
            <a:r>
              <a:rPr lang="en-US" sz="800">
                <a:solidFill>
                  <a:srgbClr val="0C1045"/>
                </a:solidFill>
              </a:rPr>
              <a:t>/2019/05/12/</a:t>
            </a:r>
            <a:r>
              <a:rPr lang="en-US" sz="800" err="1">
                <a:solidFill>
                  <a:srgbClr val="0C1045"/>
                </a:solidFill>
              </a:rPr>
              <a:t>wannacry</a:t>
            </a:r>
            <a:r>
              <a:rPr lang="en-US" sz="800">
                <a:solidFill>
                  <a:srgbClr val="0C1045"/>
                </a:solidFill>
              </a:rPr>
              <a:t>-two-years-on/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5F73F46-AEA0-8149-AA07-83A41C7643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24583"/>
          <a:stretch/>
        </p:blipFill>
        <p:spPr>
          <a:xfrm>
            <a:off x="705854" y="2390747"/>
            <a:ext cx="5186030" cy="2946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160856-B109-5A46-8229-9972ACDF6B87}"/>
              </a:ext>
            </a:extLst>
          </p:cNvPr>
          <p:cNvSpPr txBox="1"/>
          <p:nvPr/>
        </p:nvSpPr>
        <p:spPr>
          <a:xfrm>
            <a:off x="2195041" y="5448982"/>
            <a:ext cx="19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C1045"/>
                </a:solidFill>
                <a:latin typeface="Montserrat ExtraBold" pitchFamily="2" charset="77"/>
              </a:rPr>
              <a:t>WannaCry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7FB74CE-4540-A04E-B7AE-35911402F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430" y="5907316"/>
            <a:ext cx="563698" cy="8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2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58DC77-76B0-5C48-982A-3C3EDB15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</a:rPr>
              <a:t>INSIDER THREATS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CEA895-ADF6-0A44-9DAC-70BBC997E1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Attacks performed by an authorized internal individual/employee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33 % of organizations have faced an insider threat incident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Takes an average of 72 days to contain an insider threat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endParaRPr lang="en-US" dirty="0"/>
          </a:p>
        </p:txBody>
      </p:sp>
      <p:pic>
        <p:nvPicPr>
          <p:cNvPr id="9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267C31-F123-DC41-91C6-6A720F4E5C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692399"/>
            <a:ext cx="5880221" cy="267017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56F0EA-08FC-3D4B-9F4C-0AECDDAF2077}"/>
              </a:ext>
            </a:extLst>
          </p:cNvPr>
          <p:cNvSpPr txBox="1"/>
          <p:nvPr/>
        </p:nvSpPr>
        <p:spPr>
          <a:xfrm>
            <a:off x="8631142" y="6642556"/>
            <a:ext cx="2547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r"/>
            <a:r>
              <a:rPr lang="en-US" sz="800">
                <a:solidFill>
                  <a:srgbClr val="0C1045"/>
                </a:solidFill>
              </a:rPr>
              <a:t>https://</a:t>
            </a:r>
            <a:r>
              <a:rPr lang="en-US" sz="800" err="1">
                <a:solidFill>
                  <a:srgbClr val="0C1045"/>
                </a:solidFill>
              </a:rPr>
              <a:t>phoenixnap.com</a:t>
            </a:r>
            <a:r>
              <a:rPr lang="en-US" sz="800">
                <a:solidFill>
                  <a:srgbClr val="0C1045"/>
                </a:solidFill>
              </a:rPr>
              <a:t>/blog/insider-threats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4911AB3-4CD4-BF4C-8BF8-9F833A2F2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430" y="5926366"/>
            <a:ext cx="563698" cy="8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B14F9-970E-7444-9597-C66AF9E0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05E55"/>
                </a:solidFill>
                <a:effectLst/>
                <a:uLnTx/>
                <a:uFillTx/>
                <a:latin typeface="Abraham Lincoln" charset="0"/>
                <a:ea typeface="Abraham Lincoln" charset="0"/>
                <a:cs typeface="+mj-cs"/>
              </a:rPr>
              <a:t>REDUCING INSIDER THREATS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4FA3A-01EC-2F4E-8B8C-256C108DE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63695"/>
            <a:ext cx="5822950" cy="429900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Monitor the following indicators: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Unexplained financial gain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Multiple failed logins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Large data or file transfers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Odd connections to unknown IP addresses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Invest in behavior analytics, threat intelligence, anomaly detection &amp; predictive alerts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Follow the principle of least privilege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Implement data loss prevention (DLP) technology 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97802F-8C82-AB41-B18F-A1AAB4E47B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0" y="2778097"/>
            <a:ext cx="4889500" cy="2413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1ADBF-E268-F849-BE86-3144685D41A9}"/>
              </a:ext>
            </a:extLst>
          </p:cNvPr>
          <p:cNvSpPr txBox="1"/>
          <p:nvPr/>
        </p:nvSpPr>
        <p:spPr>
          <a:xfrm>
            <a:off x="8631142" y="6642556"/>
            <a:ext cx="2547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r"/>
            <a:r>
              <a:rPr lang="en-US" sz="800">
                <a:solidFill>
                  <a:srgbClr val="0C1045"/>
                </a:solidFill>
              </a:rPr>
              <a:t>https://</a:t>
            </a:r>
            <a:r>
              <a:rPr lang="en-US" sz="800" err="1">
                <a:solidFill>
                  <a:srgbClr val="0C1045"/>
                </a:solidFill>
              </a:rPr>
              <a:t>phoenixnap.com</a:t>
            </a:r>
            <a:r>
              <a:rPr lang="en-US" sz="800">
                <a:solidFill>
                  <a:srgbClr val="0C1045"/>
                </a:solidFill>
              </a:rPr>
              <a:t>/blog/insider-threats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E43A93-38CC-304B-AF85-AF7D21E53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430" y="5926366"/>
            <a:ext cx="563698" cy="8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9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</a:rPr>
              <a:t>FIRST PARTY CYBER EXPOSURES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Damaged hardware, software, and computer networks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Compromised or stolen data and cyber extortion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Business interruption and extra expense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Post-breach expenses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Reputational damage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F85395E-27B7-4943-9372-4B867870D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430" y="5926366"/>
            <a:ext cx="563698" cy="8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2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05E55"/>
                </a:solidFill>
                <a:effectLst/>
                <a:uLnTx/>
                <a:uFillTx/>
                <a:latin typeface="Abraham Lincoln" charset="0"/>
                <a:ea typeface="Abraham Lincoln" charset="0"/>
                <a:cs typeface="+mj-cs"/>
              </a:rPr>
              <a:t>THIRD PARTY CYBER EXPOSURES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2531"/>
            <a:ext cx="10972800" cy="35814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Customer liability v trading partner liability</a:t>
            </a:r>
          </a:p>
          <a:p>
            <a:pPr>
              <a:lnSpc>
                <a:spcPct val="17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Liability for customer data</a:t>
            </a:r>
          </a:p>
          <a:p>
            <a:pPr lvl="1">
              <a:lnSpc>
                <a:spcPct val="170000"/>
              </a:lnSpc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Invasion of privacy and breach of contract</a:t>
            </a:r>
          </a:p>
          <a:p>
            <a:pPr lvl="1">
              <a:lnSpc>
                <a:spcPct val="170000"/>
              </a:lnSpc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Class action lawsuits</a:t>
            </a:r>
          </a:p>
          <a:p>
            <a:pPr>
              <a:lnSpc>
                <a:spcPct val="17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Network security liability</a:t>
            </a:r>
          </a:p>
          <a:p>
            <a:pPr lvl="1">
              <a:lnSpc>
                <a:spcPct val="170000"/>
              </a:lnSpc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Damage to third-party’s network</a:t>
            </a:r>
          </a:p>
          <a:p>
            <a:pPr lvl="1">
              <a:lnSpc>
                <a:spcPct val="170000"/>
              </a:lnSpc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E-media liability for libel, slander, trademark infringement, copyright</a:t>
            </a:r>
          </a:p>
          <a:p>
            <a:pPr>
              <a:lnSpc>
                <a:spcPct val="17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Directors and Officers (D&amp;O) exposures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F9F79D2-C9C9-3149-948D-C364A31AF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430" y="5926366"/>
            <a:ext cx="563698" cy="8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</a:rPr>
              <a:t>FINANCIAL CONSEQUENCES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Physical media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Data assets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Intellectual property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Forensic expert costs</a:t>
            </a:r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74F0C-22E2-6B45-B82A-9A090B87B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6316" y="2063694"/>
            <a:ext cx="5410200" cy="360050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Litigation costs and verdicts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Customer suits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Derivative suits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Regulatory fines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Reputational costs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Firm devaluation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737DFB8-AB5F-DE41-B06D-E33EB4025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430" y="5926366"/>
            <a:ext cx="563698" cy="8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0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</a:rPr>
              <a:t>INSURANCE FOR CYBER LOSSES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84218"/>
            <a:ext cx="10972800" cy="3581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Data compromise response expenses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Computer attack and cyber extortion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Data compromise liability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Network security liability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Electronic media liability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Identity recovery 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663BDCB-E2A2-1447-B3AD-580F8D511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430" y="5926366"/>
            <a:ext cx="563698" cy="8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2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105E55"/>
                </a:solidFill>
                <a:latin typeface="Abraham Lincoln" charset="0"/>
                <a:ea typeface="Abraham Lincoln" charset="0"/>
                <a:sym typeface="Myriad Pro Condensed"/>
              </a:rPr>
              <a:t>CYBER INSURANCE MARKET</a:t>
            </a:r>
            <a:endParaRPr lang="en-US" b="1" dirty="0">
              <a:latin typeface="Abraham Lincoln" pitchFamily="2" charset="0"/>
              <a:ea typeface="Abraham Lincoln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55" y="1696316"/>
            <a:ext cx="5754253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84" y="1699489"/>
            <a:ext cx="5962650" cy="435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03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</a:rPr>
              <a:t>CYBER SECURITY ISSUES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Cyber Risk and Consequences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What Do Hackers Do With Stolen Information?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External and Insider Threats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Cyber Risk Loss Exposures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Mercyhurst University’s opportunity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4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</a:rPr>
              <a:t>GROWING DEMAND FOR UNIVERSITY EDUCATION IN RISK MANAGEMENT AND CYBER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14.7%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National unemployment rate April 2020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3.9%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Insurance industry unemployment rate April 2020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400,000</a:t>
            </a:r>
          </a:p>
          <a:p>
            <a:pPr marL="457200" lvl="1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# of job openings in the insurance industry in the next 2 years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25%</a:t>
            </a:r>
          </a:p>
          <a:p>
            <a:pPr marL="457200" lvl="1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Potential retirements in insurance this year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30%</a:t>
            </a:r>
          </a:p>
          <a:p>
            <a:pPr marL="457200" lvl="1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Retirements expected to be more in insurance than any other industry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Banking    Finance    Insurance</a:t>
            </a:r>
          </a:p>
          <a:p>
            <a:pPr marL="457200" lvl="1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Largest industry employing cyber professionals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37% </a:t>
            </a:r>
          </a:p>
          <a:p>
            <a:pPr marL="457200" lvl="1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Jobs growth in cyber security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3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AB1FC-F07D-475F-9F79-F8C23A91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1965"/>
            <a:ext cx="10515600" cy="11445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PROGRAMS FROM THE F.W. HIRT-ERIE INSURANCE RISK MANAGEMENT DEPARTMENT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4E4B6-8F55-4FF7-97C5-F0BFB79A3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Master of Science Cyber Risk Management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Bachelor of Arts Risk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40144-921F-4CB5-841F-DCB7E6117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66" y="5526156"/>
            <a:ext cx="3321068" cy="7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63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F0E3-703D-458F-A6E8-72C45A20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217"/>
            <a:ext cx="10515600" cy="11127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</a:rPr>
              <a:t>CHARACTERISTICS OF SUCCESSFUL RISK MANAGEMENT PROGRAMS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EF43D-85F9-4611-AE71-5C3E6D4FA4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Programs: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Industry interaction: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On campus speakers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Student involvement in industry events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Internships and job shadowing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Start on designations 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Competitive advantage for students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FA900-A212-41A1-B8D1-237719F9ED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Industry-ready grads: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Deep understanding of the industry	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Computing skills (data science, cyber security)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Soft skills training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Resume writing and review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Presentation, writing and interviewing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Professional social media profiles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F0E3-703D-458F-A6E8-72C45A20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217"/>
            <a:ext cx="10515600" cy="11127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105E55"/>
                </a:solidFill>
                <a:latin typeface="Abraham Lincoln" charset="0"/>
                <a:ea typeface="Abraham Lincoln" charset="0"/>
              </a:rPr>
              <a:t>GAMMA KAPPA CHAPTER – GAMMA IOTA SIGMA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EF43D-85F9-4611-AE71-5C3E6D4FA4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“Risk Management and Insurance Club”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Industry veteran interactions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Leadership opportunities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FA900-A212-41A1-B8D1-237719F9ED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</a:rPr>
              <a:t>Representatives from the following companies have come to campus:</a:t>
            </a: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</a:rPr>
              <a:t>	Cincinnati Financial</a:t>
            </a: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</a:rPr>
              <a:t>	Erie Insurance</a:t>
            </a: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</a:rPr>
              <a:t>	Westfield Insurance</a:t>
            </a: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</a:rPr>
              <a:t>Insurance organizations:</a:t>
            </a: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</a:rPr>
              <a:t>	PI CPCU Society</a:t>
            </a: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</a:rPr>
              <a:t>	Insurance Professionals of 	NWPA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AB1FC-F07D-475F-9F79-F8C23A91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1965"/>
            <a:ext cx="10515600" cy="11445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RISK MANAGEMENT FACULTY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4E4B6-8F55-4FF7-97C5-F0BFB79A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80420" cy="4351338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Walker College of Business</a:t>
            </a:r>
          </a:p>
          <a:p>
            <a:pPr lvl="1"/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yriad Pro Condensed" charset="0"/>
                <a:sym typeface="Myriad Pro Condensed" charset="0"/>
              </a:rPr>
              <a:t>Gary Sullivan, MBA, CPCU, AIC, AIM, AIS</a:t>
            </a:r>
          </a:p>
          <a:p>
            <a:pPr lvl="2"/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yriad Pro Condensed" charset="0"/>
                <a:sym typeface="Myriad Pro Condensed" charset="0"/>
              </a:rPr>
              <a:t>23 years insurance experience</a:t>
            </a:r>
          </a:p>
          <a:p>
            <a:pPr lvl="3"/>
            <a:r>
              <a:rPr lang="en-US" altLang="en-US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yriad Pro Condensed" charset="0"/>
                <a:sym typeface="Myriad Pro Condensed" charset="0"/>
              </a:rPr>
              <a:t>8 = Auto-Owners Mutual Insurance</a:t>
            </a:r>
          </a:p>
          <a:p>
            <a:pPr lvl="3"/>
            <a:r>
              <a:rPr lang="en-US" altLang="en-US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yriad Pro Condensed" charset="0"/>
                <a:sym typeface="Myriad Pro Condensed" charset="0"/>
              </a:rPr>
              <a:t>15 = Erie Insurance</a:t>
            </a:r>
          </a:p>
          <a:p>
            <a:pPr lvl="2"/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yriad Pro Condensed" charset="0"/>
                <a:sym typeface="Myriad Pro Condensed" charset="0"/>
              </a:rPr>
              <a:t>Advisory Board: West Hill Global</a:t>
            </a:r>
          </a:p>
          <a:p>
            <a:pPr lvl="2"/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yriad Pro Condensed" charset="0"/>
                <a:sym typeface="Myriad Pro Condensed" charset="0"/>
              </a:rPr>
              <a:t>Insurance Advisory Board: Amenity Analytics</a:t>
            </a:r>
          </a:p>
          <a:p>
            <a:pPr lvl="2"/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yriad Pro Condensed" charset="0"/>
                <a:sym typeface="Myriad Pro Condensed" charset="0"/>
              </a:rPr>
              <a:t>Strategic Advisor: EOS Venture Partners</a:t>
            </a:r>
          </a:p>
          <a:p>
            <a:pPr lvl="2"/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yriad Pro Condensed" charset="0"/>
                <a:sym typeface="Myriad Pro Condensed" charset="0"/>
              </a:rPr>
              <a:t>Speaker at PLRB, Connected Claims, Insurance Networking News (2018)</a:t>
            </a:r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223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4"/>
          <p:cNvSpPr/>
          <p:nvPr/>
        </p:nvSpPr>
        <p:spPr>
          <a:xfrm>
            <a:off x="777866" y="1062951"/>
            <a:ext cx="10936033" cy="511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r>
              <a:rPr lang="en-US" sz="3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Online classes started in Fall 2018</a:t>
            </a: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r>
              <a:rPr lang="en-US" sz="3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Courses offered in 8-week mini-semesters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r>
              <a:rPr lang="en-US" sz="3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Students take one class per mini-semester</a:t>
            </a: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r>
              <a:rPr lang="en-US" sz="3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Courses taught by full time faculty members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Mercyhurst juniors can enroll in 4+1 programs</a:t>
            </a: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r>
              <a:rPr lang="en-US" sz="3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Ridge College of Intelligence Studies and Applied Sciences offers cyber security courses</a:t>
            </a: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r>
              <a:rPr lang="en-US" sz="3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Walker College of Business offers risk management courses</a:t>
            </a:r>
          </a:p>
        </p:txBody>
      </p:sp>
      <p:sp>
        <p:nvSpPr>
          <p:cNvPr id="7" name="Shape 53"/>
          <p:cNvSpPr txBox="1">
            <a:spLocks/>
          </p:cNvSpPr>
          <p:nvPr/>
        </p:nvSpPr>
        <p:spPr bwMode="auto">
          <a:xfrm>
            <a:off x="-1" y="612625"/>
            <a:ext cx="12192001" cy="693111"/>
          </a:xfrm>
          <a:prstGeom prst="rect">
            <a:avLst/>
          </a:prstGeom>
          <a:effectLst>
            <a:outerShdw blurRad="50800" dist="25400" dir="4860052" rotWithShape="0">
              <a:srgbClr val="000000">
                <a:alpha val="0"/>
              </a:srgb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rgbClr val="006857"/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>
                <a:solidFill>
                  <a:srgbClr val="000000"/>
                </a:solidFill>
              </a:defRPr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05E55"/>
                </a:solidFill>
                <a:effectLst/>
                <a:uLnTx/>
                <a:uFillTx/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M.S. </a:t>
            </a:r>
            <a:r>
              <a:rPr lang="en-US" sz="3600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</a:rPr>
              <a:t>IN CYBER RISK MANAGEMENT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05E55"/>
                </a:solidFill>
                <a:effectLst/>
                <a:uLnTx/>
                <a:uFillTx/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6075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32F09-B5BD-4D0B-AF83-E60BD15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982"/>
            <a:ext cx="10515600" cy="93109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M.S. </a:t>
            </a:r>
            <a:r>
              <a:rPr lang="en-US" sz="3600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</a:rPr>
              <a:t>IN CYBER RISK MANAGEMENT</a:t>
            </a:r>
            <a:r>
              <a:rPr lang="en-US" sz="3600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: COURSES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19639-64C0-4A6F-8549-BDFE58C83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812" y="1420351"/>
            <a:ext cx="5157787" cy="504777"/>
          </a:xfrm>
        </p:spPr>
        <p:txBody>
          <a:bodyPr/>
          <a:lstStyle/>
          <a:p>
            <a:pPr algn="ctr"/>
            <a:r>
              <a:rPr lang="en-US" dirty="0"/>
              <a:t>CIS Courses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3B50E-4F14-40F1-8FF4-9309A5C25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8213" y="2128401"/>
            <a:ext cx="5157787" cy="368458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CIS 500 Computing and Information Science Concepts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CIS 501 Probability and Statistics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CIS 560 Cyber Networks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CIS 561 Cyber Security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CIS 564 Cyber Warfare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CIS 565 Cyber Law &amp; Policy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CIS 598 Research Methods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CIS 599 Research Project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B203B-7205-41F7-9AA7-9775AC7DA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420350"/>
            <a:ext cx="5183188" cy="504778"/>
          </a:xfrm>
        </p:spPr>
        <p:txBody>
          <a:bodyPr/>
          <a:lstStyle/>
          <a:p>
            <a:pPr algn="ctr"/>
            <a:r>
              <a:rPr lang="en-US" dirty="0"/>
              <a:t>Risk Management Courses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3BFC12-404D-4D49-931A-B33A7F3246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8401"/>
            <a:ext cx="5183188" cy="368458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RMGT 520 Cyber Risk Management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RMGT 530 Advanced Property &amp; Liability Insurance*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RMGT 540 Advanced Finance &amp; Accounting for Insurance Professionals*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RMGT 550 Enterprise Risk Management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60304E-C1B6-4D30-946E-1DA95BB35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4577207"/>
            <a:ext cx="1906074" cy="896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52EA52-C8B9-4992-B9D5-EDEEAC4152FD}"/>
              </a:ext>
            </a:extLst>
          </p:cNvPr>
          <p:cNvSpPr txBox="1"/>
          <p:nvPr/>
        </p:nvSpPr>
        <p:spPr>
          <a:xfrm>
            <a:off x="8154474" y="4679413"/>
            <a:ext cx="3321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*The Institutes’ Collegiate Studies for CPCU Certificate</a:t>
            </a:r>
          </a:p>
        </p:txBody>
      </p:sp>
    </p:spTree>
    <p:extLst>
      <p:ext uri="{BB962C8B-B14F-4D97-AF65-F5344CB8AC3E}">
        <p14:creationId xmlns:p14="http://schemas.microsoft.com/office/powerpoint/2010/main" val="2237501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E6D3A-D34D-4B39-BD25-1BA6C732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0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B. A. IN RISK MANAGEMENT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FFB4D-4AA4-4CB2-8B46-248F1D5DF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866" y="2275791"/>
            <a:ext cx="10515600" cy="4351338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Classes now offered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Courses being taught by full time faculty</a:t>
            </a:r>
          </a:p>
          <a:p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Ridge College offers cyber security courses</a:t>
            </a:r>
          </a:p>
          <a:p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Walker College offers risk management courses</a:t>
            </a:r>
          </a:p>
          <a:p>
            <a:endParaRPr lang="en-US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BCCED-06B8-432D-9575-A28DD6F8C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66" y="5526156"/>
            <a:ext cx="3321068" cy="7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69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32F09-B5BD-4D0B-AF83-E60BD15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521"/>
            <a:ext cx="10515600" cy="1325563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defRPr sz="1800" cap="none">
                <a:solidFill>
                  <a:srgbClr val="000000"/>
                </a:solidFill>
              </a:defRPr>
            </a:pPr>
            <a:r>
              <a:rPr lang="en-US" sz="3600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  <a:sym typeface="Myriad Pro Condensed"/>
              </a:rPr>
              <a:t>BA IN RISK MANAGEMENT: COURSES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19639-64C0-4A6F-8549-BDFE58C83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CIS Courses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3B50E-4F14-40F1-8FF4-9309A5C25D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CIS 100 Introduction to Computer Science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CIS 160 Introduction to Cyber Security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CIS 365 Cyber Security Law &amp; Policy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CIS 400 Ethics in Computing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B203B-7205-41F7-9AA7-9775AC7DA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Risk Management Courses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3BFC12-404D-4D49-931A-B33A7F32462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RMGT 120 Fundamentals of Risk Management 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RMGT 320 Risk Management and Insurance 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RMGT 325 Finance and Accounting for Insurance Professionals* 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RMGT 330 Property and Liability Insurance or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RMGT 420 Insurance Operations and Regulations*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3FA51-354D-4B57-AE0B-6B57A36FB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66" y="5526156"/>
            <a:ext cx="3321068" cy="753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0304E-C1B6-4D30-946E-1DA95BB3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37" y="5383554"/>
            <a:ext cx="1906074" cy="896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52EA52-C8B9-4992-B9D5-EDEEAC4152FD}"/>
              </a:ext>
            </a:extLst>
          </p:cNvPr>
          <p:cNvSpPr txBox="1"/>
          <p:nvPr/>
        </p:nvSpPr>
        <p:spPr>
          <a:xfrm>
            <a:off x="3119443" y="5508620"/>
            <a:ext cx="3321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dirty="0">
                <a:solidFill>
                  <a:prstClr val="black"/>
                </a:solidFill>
              </a:rPr>
              <a:t>*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Institutes’ Collegiate Studies for CPCU Certificate</a:t>
            </a:r>
          </a:p>
        </p:txBody>
      </p:sp>
    </p:spTree>
    <p:extLst>
      <p:ext uri="{BB962C8B-B14F-4D97-AF65-F5344CB8AC3E}">
        <p14:creationId xmlns:p14="http://schemas.microsoft.com/office/powerpoint/2010/main" val="66346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C659-F085-4025-9DBC-86855E00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05E55"/>
                </a:solidFill>
                <a:latin typeface="Abraham Lincoln" charset="0"/>
                <a:sym typeface="Myriad Pro Condensed"/>
              </a:rPr>
              <a:t>BENEFITS TO EMPLOYEES AND COMPANY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13FDF-A9EB-44C8-BEE5-8EFCE46AB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749"/>
            <a:ext cx="10515600" cy="4351338"/>
          </a:xfrm>
        </p:spPr>
        <p:txBody>
          <a:bodyPr>
            <a:normAutofit/>
          </a:bodyPr>
          <a:lstStyle/>
          <a:p>
            <a:endParaRPr lang="en-US" sz="2200" dirty="0"/>
          </a:p>
          <a:p>
            <a:endParaRPr lang="en-US" sz="2200" dirty="0"/>
          </a:p>
          <a:p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Personal and professional development</a:t>
            </a:r>
          </a:p>
          <a:p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Preparation for the next growth market in the P&amp;C industry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Project assignments for risk management assessments, data analysis, consultancy </a:t>
            </a:r>
          </a:p>
          <a:p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No initial out-of-pocket expenditures to Erie Insurance Employees who participate in the Tuition Reimbursement program</a:t>
            </a:r>
          </a:p>
          <a:p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Tuition discounted for Erie insurance Employees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55410-782B-482D-9F6B-A1F4E1B0C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66" y="5526156"/>
            <a:ext cx="3321068" cy="7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5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</a:rPr>
              <a:t>CYBER SECURITY IS TOO IMPORTANT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To be left to the IT department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To not be everyone’s responsibility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C659-F085-4025-9DBC-86855E00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05E55"/>
                </a:solidFill>
                <a:latin typeface="Abraham Lincoln" charset="0"/>
                <a:sym typeface="Myriad Pro Condensed"/>
              </a:rPr>
              <a:t>THANK YOU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13FDF-A9EB-44C8-BEE5-8EFCE46AB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749"/>
            <a:ext cx="10515600" cy="4351338"/>
          </a:xfrm>
        </p:spPr>
        <p:txBody>
          <a:bodyPr>
            <a:normAutofit/>
          </a:bodyPr>
          <a:lstStyle/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Visionary program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Tremendous support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Fills the needs of industry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55410-782B-482D-9F6B-A1F4E1B0C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66" y="5526156"/>
            <a:ext cx="3321068" cy="7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</a:rPr>
              <a:t>CYBER SECURITY RAMIFICATIONS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Consequences are real and significant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You could lose your: 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Reputation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Wages/Earning Potential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Clients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Job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Company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Freedom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3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</a:rPr>
              <a:t>CYBER SECURITY RAMIFICATIONS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Consequences are real and significant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You could lose your: 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Reputation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Wages/Earning Potential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Clients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Job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Company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Freedom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7454" y="1230947"/>
            <a:ext cx="942109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Barrow County Colorado network operations disrupted after "sophisticated" cyber attack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Terrance Kelly Posted on Jul 14, 2020 CBS 46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35199" y="2570218"/>
            <a:ext cx="91717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Cyber-Attack Downs Alabama Chilton County’s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Sarah Coble News Writer Posted on July 9, 2020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InfoSecurity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8903" y="3447640"/>
            <a:ext cx="1012649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Amazon 'thwarts largest ever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DDoS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(Distributed Denial of Services)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cyber-attack'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18, 2020 BBC News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2073" y="4785034"/>
            <a:ext cx="92833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Cyberattack hits Atlanta computers | 'Everyone who has done business' with city may be at risk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28,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5200" y="406400"/>
            <a:ext cx="91532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California pays over $1M to ransomware gang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Brooke Crothers posted on July 1, 2020, Fox News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1346" y="5855855"/>
            <a:ext cx="686130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Capitol One fined $80 million over 2019 hack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7, 2020 Wall Street Journal</a:t>
            </a:r>
          </a:p>
        </p:txBody>
      </p:sp>
    </p:spTree>
    <p:extLst>
      <p:ext uri="{BB962C8B-B14F-4D97-AF65-F5344CB8AC3E}">
        <p14:creationId xmlns:p14="http://schemas.microsoft.com/office/powerpoint/2010/main" val="2433891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3" name="Online Media 8" descr="DDOS.mp4">
            <a:hlinkClick r:id="" action="ppaction://media"/>
            <a:extLst>
              <a:ext uri="{FF2B5EF4-FFF2-40B4-BE49-F238E27FC236}">
                <a16:creationId xmlns:a16="http://schemas.microsoft.com/office/drawing/2014/main" id="{0E45998F-4FE5-EC42-AA95-B2B76FD8A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185" y="722075"/>
            <a:ext cx="10755678" cy="52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1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0F8C-DC1F-9F45-9BC6-BB28AE7B7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  <a:cs typeface="Abraham Lincoln" charset="0"/>
              </a:rPr>
              <a:t>FOR SALE ON THE DARK WEB</a:t>
            </a:r>
            <a:endParaRPr lang="en-US" dirty="0">
              <a:latin typeface="Abraham Lincoln" pitchFamily="2" charset="0"/>
              <a:ea typeface="Abraham Lincoln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6E8F4-9D71-0C41-8597-06607A2BFD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/>
              <a:t>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DFF86EC-291D-2542-8E1D-229485190286}"/>
              </a:ext>
            </a:extLst>
          </p:cNvPr>
          <p:cNvGraphicFramePr/>
          <p:nvPr/>
        </p:nvGraphicFramePr>
        <p:xfrm>
          <a:off x="228483" y="1888606"/>
          <a:ext cx="6547945" cy="4162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3BED344-18D5-7846-920A-32681E3D6CC3}"/>
              </a:ext>
            </a:extLst>
          </p:cNvPr>
          <p:cNvGraphicFramePr>
            <a:graphicFrameLocks noGrp="1"/>
          </p:cNvGraphicFramePr>
          <p:nvPr/>
        </p:nvGraphicFramePr>
        <p:xfrm>
          <a:off x="6419851" y="2368875"/>
          <a:ext cx="4933950" cy="32022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98260">
                  <a:extLst>
                    <a:ext uri="{9D8B030D-6E8A-4147-A177-3AD203B41FA5}">
                      <a16:colId xmlns:a16="http://schemas.microsoft.com/office/drawing/2014/main" val="1145845433"/>
                    </a:ext>
                  </a:extLst>
                </a:gridCol>
                <a:gridCol w="2435690">
                  <a:extLst>
                    <a:ext uri="{9D8B030D-6E8A-4147-A177-3AD203B41FA5}">
                      <a16:colId xmlns:a16="http://schemas.microsoft.com/office/drawing/2014/main" val="1711592696"/>
                    </a:ext>
                  </a:extLst>
                </a:gridCol>
              </a:tblGrid>
              <a:tr h="414477">
                <a:tc>
                  <a:txBody>
                    <a:bodyPr/>
                    <a:lstStyle/>
                    <a:p>
                      <a:r>
                        <a:rPr lang="en-US"/>
                        <a:t>Information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Price on the Dark Web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453857"/>
                  </a:ext>
                </a:extLst>
              </a:tr>
              <a:tr h="464631">
                <a:tc>
                  <a:txBody>
                    <a:bodyPr/>
                    <a:lstStyle/>
                    <a:p>
                      <a:r>
                        <a:rPr lang="en-US"/>
                        <a:t>Personal Information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$1 per line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3455009"/>
                  </a:ext>
                </a:extLst>
              </a:tr>
              <a:tr h="464631">
                <a:tc>
                  <a:txBody>
                    <a:bodyPr/>
                    <a:lstStyle/>
                    <a:p>
                      <a:r>
                        <a:rPr lang="en-US"/>
                        <a:t>Full Credit Reports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$25 per report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2824079"/>
                  </a:ext>
                </a:extLst>
              </a:tr>
              <a:tr h="464631">
                <a:tc>
                  <a:txBody>
                    <a:bodyPr/>
                    <a:lstStyle/>
                    <a:p>
                      <a:r>
                        <a:rPr lang="en-US"/>
                        <a:t>Cell Phone Accounts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$14 per account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5469113"/>
                  </a:ext>
                </a:extLst>
              </a:tr>
              <a:tr h="464631">
                <a:tc>
                  <a:txBody>
                    <a:bodyPr/>
                    <a:lstStyle/>
                    <a:p>
                      <a:r>
                        <a:rPr lang="en-US" dirty="0"/>
                        <a:t>Mature </a:t>
                      </a:r>
                      <a:r>
                        <a:rPr lang="en-US" dirty="0" err="1"/>
                        <a:t>Paypal</a:t>
                      </a:r>
                      <a:r>
                        <a:rPr lang="en-US" dirty="0"/>
                        <a:t> Account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$300 per account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733633"/>
                  </a:ext>
                </a:extLst>
              </a:tr>
              <a:tr h="464631">
                <a:tc>
                  <a:txBody>
                    <a:bodyPr/>
                    <a:lstStyle/>
                    <a:p>
                      <a:r>
                        <a:rPr lang="en-US"/>
                        <a:t>Passports and Licenses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$10-35 per document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3555664"/>
                  </a:ext>
                </a:extLst>
              </a:tr>
              <a:tr h="464631">
                <a:tc>
                  <a:txBody>
                    <a:bodyPr/>
                    <a:lstStyle/>
                    <a:p>
                      <a:r>
                        <a:rPr lang="en-US"/>
                        <a:t>Bank Account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$200-500 per account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63691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B494F04-9F79-314B-B163-BF34B0F291A3}"/>
              </a:ext>
            </a:extLst>
          </p:cNvPr>
          <p:cNvSpPr txBox="1"/>
          <p:nvPr/>
        </p:nvSpPr>
        <p:spPr>
          <a:xfrm>
            <a:off x="9715500" y="6769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EAA4F-8E7F-1046-94E2-35F06D2EB410}"/>
              </a:ext>
            </a:extLst>
          </p:cNvPr>
          <p:cNvSpPr txBox="1"/>
          <p:nvPr/>
        </p:nvSpPr>
        <p:spPr>
          <a:xfrm>
            <a:off x="4140175" y="6661378"/>
            <a:ext cx="6960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solidFill>
                  <a:srgbClr val="0C1045"/>
                </a:solidFill>
              </a:rPr>
              <a:t>https://</a:t>
            </a:r>
            <a:r>
              <a:rPr lang="en-US" sz="800" err="1">
                <a:solidFill>
                  <a:srgbClr val="0C1045"/>
                </a:solidFill>
              </a:rPr>
              <a:t>darkwebnews.com</a:t>
            </a:r>
            <a:r>
              <a:rPr lang="en-US" sz="800">
                <a:solidFill>
                  <a:srgbClr val="0C1045"/>
                </a:solidFill>
              </a:rPr>
              <a:t>/dark-web/value-of-stolen-data-dark-web/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8233B632-9B12-974B-BA37-99D840C2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3430" y="5926366"/>
            <a:ext cx="563698" cy="8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7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94E31-5C70-2348-AFC1-019880459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105E55"/>
                </a:solidFill>
                <a:latin typeface="Abraham Lincoln" charset="0"/>
                <a:ea typeface="Abraham Lincoln" charset="0"/>
              </a:rPr>
              <a:t>SOCIAL ENGINEERING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5F70D-D1A4-804C-B243-DCEA42BE02EF}"/>
              </a:ext>
            </a:extLst>
          </p:cNvPr>
          <p:cNvGrpSpPr/>
          <p:nvPr/>
        </p:nvGrpSpPr>
        <p:grpSpPr>
          <a:xfrm>
            <a:off x="697057" y="2206529"/>
            <a:ext cx="632807" cy="2948372"/>
            <a:chOff x="884371" y="2237001"/>
            <a:chExt cx="632807" cy="2948372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2A27CCB4-7ADE-C34E-9E29-283A7C266A00}"/>
                </a:ext>
              </a:extLst>
            </p:cNvPr>
            <p:cNvSpPr/>
            <p:nvPr/>
          </p:nvSpPr>
          <p:spPr>
            <a:xfrm>
              <a:off x="1243610" y="2237001"/>
              <a:ext cx="273568" cy="2948372"/>
            </a:xfrm>
            <a:prstGeom prst="leftBrace">
              <a:avLst>
                <a:gd name="adj1" fmla="val 53728"/>
                <a:gd name="adj2" fmla="val 48455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82CA82-2684-5841-8371-8B411F6FB700}"/>
                </a:ext>
              </a:extLst>
            </p:cNvPr>
            <p:cNvSpPr txBox="1"/>
            <p:nvPr/>
          </p:nvSpPr>
          <p:spPr>
            <a:xfrm rot="16200000">
              <a:off x="-155658" y="3484908"/>
              <a:ext cx="24801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C1045"/>
                  </a:solidFill>
                  <a:latin typeface="Raleway"/>
                </a:rPr>
                <a:t>Social </a:t>
              </a:r>
              <a:r>
                <a:rPr lang="en-US" sz="2000" b="1" dirty="0">
                  <a:solidFill>
                    <a:srgbClr val="0C104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Engineering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BCA4BA7-6493-3C4A-886C-223A3224E3B7}"/>
              </a:ext>
            </a:extLst>
          </p:cNvPr>
          <p:cNvSpPr txBox="1"/>
          <p:nvPr/>
        </p:nvSpPr>
        <p:spPr>
          <a:xfrm>
            <a:off x="1392796" y="2184552"/>
            <a:ext cx="4693122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5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 of deception</a:t>
            </a:r>
            <a:r>
              <a:rPr lang="en-US" sz="2000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taking advantage of user’s trust </a:t>
            </a:r>
          </a:p>
          <a:p>
            <a:pPr marL="228600" indent="-228600">
              <a:spcBef>
                <a:spcPts val="5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Phishing</a:t>
            </a:r>
            <a:r>
              <a:rPr lang="en-US" sz="2000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convince victims to reveal sensitive information</a:t>
            </a:r>
          </a:p>
          <a:p>
            <a:pPr marL="228600" indent="-228600">
              <a:spcBef>
                <a:spcPts val="5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Spear Phishing </a:t>
            </a:r>
            <a:r>
              <a:rPr lang="en-US" sz="2000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targets specific individuals </a:t>
            </a:r>
          </a:p>
          <a:p>
            <a:pPr marL="228600" indent="-228600">
              <a:spcBef>
                <a:spcPts val="5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Whaling</a:t>
            </a:r>
            <a:r>
              <a:rPr lang="en-US" sz="2000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targeting a high-profile target such as CEOs (the Whale)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E68148-7397-1C48-829F-861A23AB8877}"/>
              </a:ext>
            </a:extLst>
          </p:cNvPr>
          <p:cNvGrpSpPr/>
          <p:nvPr/>
        </p:nvGrpSpPr>
        <p:grpSpPr>
          <a:xfrm>
            <a:off x="6321557" y="2206528"/>
            <a:ext cx="632808" cy="3279871"/>
            <a:chOff x="6538865" y="2206529"/>
            <a:chExt cx="632808" cy="2948372"/>
          </a:xfrm>
        </p:grpSpPr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D3A85F9E-D074-A041-A286-3FD97E3EA70D}"/>
                </a:ext>
              </a:extLst>
            </p:cNvPr>
            <p:cNvSpPr/>
            <p:nvPr/>
          </p:nvSpPr>
          <p:spPr>
            <a:xfrm>
              <a:off x="6898105" y="2206529"/>
              <a:ext cx="273568" cy="2948372"/>
            </a:xfrm>
            <a:prstGeom prst="leftBrace">
              <a:avLst>
                <a:gd name="adj1" fmla="val 53728"/>
                <a:gd name="adj2" fmla="val 48455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217DDF-3FD3-144E-BBD5-E846A337C0DC}"/>
                </a:ext>
              </a:extLst>
            </p:cNvPr>
            <p:cNvSpPr txBox="1"/>
            <p:nvPr/>
          </p:nvSpPr>
          <p:spPr>
            <a:xfrm rot="16200000">
              <a:off x="5967848" y="3454436"/>
              <a:ext cx="1542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C1045"/>
                  </a:solidFill>
                  <a:latin typeface="Raleway"/>
                </a:rPr>
                <a:t>Other </a:t>
              </a:r>
              <a:r>
                <a:rPr lang="en-US" sz="2000" b="1" dirty="0">
                  <a:solidFill>
                    <a:srgbClr val="0C104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Forms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0200C3D-7669-A24C-A578-149BDFE7B47B}"/>
              </a:ext>
            </a:extLst>
          </p:cNvPr>
          <p:cNvSpPr txBox="1"/>
          <p:nvPr/>
        </p:nvSpPr>
        <p:spPr>
          <a:xfrm>
            <a:off x="6995317" y="2184552"/>
            <a:ext cx="4499627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5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Vishing</a:t>
            </a:r>
            <a:r>
              <a:rPr lang="en-US" sz="2000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phishing attempts via phone calls</a:t>
            </a:r>
          </a:p>
          <a:p>
            <a:pPr marL="228600" indent="-228600">
              <a:spcBef>
                <a:spcPts val="5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Smishing</a:t>
            </a:r>
            <a:r>
              <a:rPr lang="en-US" sz="2000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using text messages SMS to gain valuable information</a:t>
            </a:r>
          </a:p>
          <a:p>
            <a:pPr marL="228600" indent="-228600">
              <a:spcBef>
                <a:spcPts val="5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Pretexting</a:t>
            </a:r>
            <a:r>
              <a:rPr lang="en-US" sz="2000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lying to victims to gain access to sensitive information</a:t>
            </a:r>
          </a:p>
          <a:p>
            <a:pPr marL="228600" indent="-228600">
              <a:spcBef>
                <a:spcPts val="5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Baiting</a:t>
            </a:r>
            <a:r>
              <a:rPr lang="en-US" sz="2000" dirty="0">
                <a:solidFill>
                  <a:srgbClr val="0C10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leave malware infected device to be found and picked up by victims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2691B869-B258-454B-BBB5-6DEB7ADBC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430" y="5926366"/>
            <a:ext cx="563698" cy="8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3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931E4FA65F88478A2605EAB407E96B" ma:contentTypeVersion="12" ma:contentTypeDescription="Create a new document." ma:contentTypeScope="" ma:versionID="1fb5ea8bcf8c9ad6a61cb00ce8188dba">
  <xsd:schema xmlns:xsd="http://www.w3.org/2001/XMLSchema" xmlns:xs="http://www.w3.org/2001/XMLSchema" xmlns:p="http://schemas.microsoft.com/office/2006/metadata/properties" xmlns:ns3="6bfdd544-dd1e-41ac-9028-97b341663cd0" xmlns:ns4="50b3f43e-e2e0-4595-ab71-2de1147baba9" targetNamespace="http://schemas.microsoft.com/office/2006/metadata/properties" ma:root="true" ma:fieldsID="35e0ff1de9eda48e6b9119fa98ead66f" ns3:_="" ns4:_="">
    <xsd:import namespace="6bfdd544-dd1e-41ac-9028-97b341663cd0"/>
    <xsd:import namespace="50b3f43e-e2e0-4595-ab71-2de1147baba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dd544-dd1e-41ac-9028-97b341663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b3f43e-e2e0-4595-ab71-2de1147baba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D4FEF7-F33B-4827-8EC5-90DD4A32FDCD}">
  <ds:schemaRefs>
    <ds:schemaRef ds:uri="50b3f43e-e2e0-4595-ab71-2de1147baba9"/>
    <ds:schemaRef ds:uri="6bfdd544-dd1e-41ac-9028-97b341663c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410CDF-BC20-46E4-BF70-D839B8A5B959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50b3f43e-e2e0-4595-ab71-2de1147baba9"/>
    <ds:schemaRef ds:uri="http://purl.org/dc/terms/"/>
    <ds:schemaRef ds:uri="6bfdd544-dd1e-41ac-9028-97b341663cd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5006A5-41CF-4611-B2D0-1B40759262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882</TotalTime>
  <Words>1381</Words>
  <Application>Microsoft Office PowerPoint</Application>
  <PresentationFormat>Widescreen</PresentationFormat>
  <Paragraphs>277</Paragraphs>
  <Slides>30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Abraham Lincoln</vt:lpstr>
      <vt:lpstr>Arial</vt:lpstr>
      <vt:lpstr>Calibri</vt:lpstr>
      <vt:lpstr>Calibri Light</vt:lpstr>
      <vt:lpstr>Cambria</vt:lpstr>
      <vt:lpstr>Gill Sans Light</vt:lpstr>
      <vt:lpstr>Montserrat ExtraBold</vt:lpstr>
      <vt:lpstr>Myriad Pro Condensed</vt:lpstr>
      <vt:lpstr>Raleway</vt:lpstr>
      <vt:lpstr>Times New Roman</vt:lpstr>
      <vt:lpstr>Office Theme</vt:lpstr>
      <vt:lpstr>PowerPoint Presentation</vt:lpstr>
      <vt:lpstr>CYBER SECURITY ISSUES </vt:lpstr>
      <vt:lpstr>CYBER SECURITY IS TOO IMPORTANT …</vt:lpstr>
      <vt:lpstr>CYBER SECURITY RAMIFICATIONS</vt:lpstr>
      <vt:lpstr>CYBER SECURITY RAMIFICATIONS</vt:lpstr>
      <vt:lpstr>PowerPoint Presentation</vt:lpstr>
      <vt:lpstr>PowerPoint Presentation</vt:lpstr>
      <vt:lpstr>FOR SALE ON THE DARK WEB</vt:lpstr>
      <vt:lpstr>SOCIAL ENGINEERING</vt:lpstr>
      <vt:lpstr>DISTRIBUTED DENIAL OF SERVICES</vt:lpstr>
      <vt:lpstr>RANSOMWARE</vt:lpstr>
      <vt:lpstr>RANSOMWARE</vt:lpstr>
      <vt:lpstr>INSIDER THREATS</vt:lpstr>
      <vt:lpstr>REDUCING INSIDER THREATS</vt:lpstr>
      <vt:lpstr>FIRST PARTY CYBER EXPOSURES</vt:lpstr>
      <vt:lpstr>THIRD PARTY CYBER EXPOSURES</vt:lpstr>
      <vt:lpstr>FINANCIAL CONSEQUENCES</vt:lpstr>
      <vt:lpstr>INSURANCE FOR CYBER LOSSES</vt:lpstr>
      <vt:lpstr>CYBER INSURANCE MARKET</vt:lpstr>
      <vt:lpstr>GROWING DEMAND FOR UNIVERSITY EDUCATION IN RISK MANAGEMENT AND CYBER SECURITY</vt:lpstr>
      <vt:lpstr>PROGRAMS FROM THE F.W. HIRT-ERIE INSURANCE RISK MANAGEMENT DEPARTMENT</vt:lpstr>
      <vt:lpstr>CHARACTERISTICS OF SUCCESSFUL RISK MANAGEMENT PROGRAMS</vt:lpstr>
      <vt:lpstr>GAMMA KAPPA CHAPTER – GAMMA IOTA SIGMA</vt:lpstr>
      <vt:lpstr>RISK MANAGEMENT FACULTY</vt:lpstr>
      <vt:lpstr>PowerPoint Presentation</vt:lpstr>
      <vt:lpstr>M.S. IN CYBER RISK MANAGEMENT: COURSES</vt:lpstr>
      <vt:lpstr>B. A. IN RISK MANAGEMENT</vt:lpstr>
      <vt:lpstr>BA IN RISK MANAGEMENT: COURSES</vt:lpstr>
      <vt:lpstr>BENEFITS TO EMPLOYEES AND COMPANY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“Managing Cyber Risk”</dc:title>
  <dc:creator>Chad Griffin</dc:creator>
  <cp:lastModifiedBy>Doak, Keith</cp:lastModifiedBy>
  <cp:revision>69</cp:revision>
  <cp:lastPrinted>2018-05-17T10:16:07Z</cp:lastPrinted>
  <dcterms:created xsi:type="dcterms:W3CDTF">2018-05-02T14:09:50Z</dcterms:created>
  <dcterms:modified xsi:type="dcterms:W3CDTF">2020-08-07T19:00:37Z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0x01010053931E4FA65F88478A2605EAB407E96B</vt:lpwstr>
  </property>
</Properties>
</file>